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5"/>
  </p:notesMasterIdLst>
  <p:handoutMasterIdLst>
    <p:handoutMasterId r:id="rId16"/>
  </p:handoutMasterIdLst>
  <p:sldIdLst>
    <p:sldId id="294" r:id="rId5"/>
    <p:sldId id="258" r:id="rId6"/>
    <p:sldId id="279" r:id="rId7"/>
    <p:sldId id="306" r:id="rId8"/>
    <p:sldId id="300" r:id="rId9"/>
    <p:sldId id="301" r:id="rId10"/>
    <p:sldId id="302" r:id="rId11"/>
    <p:sldId id="304" r:id="rId12"/>
    <p:sldId id="305" r:id="rId13"/>
    <p:sldId id="29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0" autoAdjust="0"/>
    <p:restoredTop sz="94660"/>
  </p:normalViewPr>
  <p:slideViewPr>
    <p:cSldViewPr snapToGrid="0">
      <p:cViewPr>
        <p:scale>
          <a:sx n="102" d="100"/>
          <a:sy n="102" d="100"/>
        </p:scale>
        <p:origin x="2720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2A2767-FEC0-45D8-A250-3A0CECEC10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87BEA-720A-4B01-983C-6493C0017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8802-F28A-42D1-9BCA-40E34B52D6F0}" type="datetimeFigureOut">
              <a:rPr lang="en-US" smtClean="0"/>
              <a:t>10/13/25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F7142-7B6D-4E82-A762-17951F1395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A5D6A-4E5C-4EA7-A13B-15A02BB533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98BC-2DB8-47A3-A77F-B9E32C266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84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5794D-BDB5-4811-AA4A-B25E4EF28521}" type="datetimeFigureOut">
              <a:rPr lang="en-US" smtClean="0"/>
              <a:t>10/13/25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B1A04-13E8-48CD-97F9-AC2568E1A8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9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A162F-97AC-4E04-AFEA-63589581A1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18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Excessive speeding provisions under reckless driving statutes would establish a level (+35 MPH above posted limit or 105 MPH)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of evidence that becomes a prima facie case for reckless driving. Similar to .08 in a DUI, it doesn’t matter how defective the driving is - if the individuals conduct meets the evidentiary threshold, it is presumed reckless. </a:t>
            </a:r>
          </a:p>
          <a:p>
            <a:endParaRPr lang="en-US" sz="1800" dirty="0">
              <a:effectLst/>
              <a:latin typeface="Aptos" panose="020B0004020202020204" pitchFamily="34" charset="0"/>
            </a:endParaRPr>
          </a:p>
          <a:p>
            <a:r>
              <a:rPr lang="en-US" sz="1800" dirty="0">
                <a:effectLst/>
                <a:latin typeface="Aptos" panose="020B0004020202020204" pitchFamily="34" charset="0"/>
              </a:rPr>
              <a:t>KHP will continue to work with stakeholders to determine suitable penalties.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A162F-97AC-4E04-AFEA-63589581A1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4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A162F-97AC-4E04-AFEA-63589581A1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A162F-97AC-4E04-AFEA-63589581A1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8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111A4-EBB8-F286-3B4F-8EA00950C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60E8DF-EC15-3C07-FA2F-23BE47D72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F265C-5778-DF32-755D-BAAB4C264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A1E26-64D9-1982-542E-6C60BE167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A162F-97AC-4E04-AFEA-63589581A1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4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F8BE4-239F-BDDA-CC69-88DC70D5A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C89F7C-1A17-EC07-85F1-D395DDA60A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9877BF-6C62-00B1-B5A6-4A124942E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C7C40-86F8-453F-15CE-4CD96F9AD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A162F-97AC-4E04-AFEA-63589581A1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76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D23C5-FB24-68BB-27A0-7143D4869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7B3C79-DE94-CE4B-3572-69E776B44B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47BBDB-3591-B9D0-5DDE-5EDB7EA0E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A184F-05BD-4700-63E0-E62749E9F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A162F-97AC-4E04-AFEA-63589581A1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60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B5984-A6D8-4690-2AA0-B5BF2B072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C468B3-A3FA-C5B4-FD5A-D1E84F12DA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E4156E-1D96-0A2F-A8E1-72C4F09FE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7EDC9-A602-939B-7031-0DDCD721B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A162F-97AC-4E04-AFEA-63589581A1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71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A6FFC-D2D1-BCC4-65E3-23A5488B4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F4C334-36FA-CF5C-8E98-CFA841FD8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B33D59-6DF8-7F04-0833-B6B88AD8C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9798C-4064-0554-8EB9-B715208CCB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A162F-97AC-4E04-AFEA-63589581A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74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5D8A5-5BB0-DAFF-44B5-1B3BE2B67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852A10-A180-E3AA-FF89-218B6590B4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963B9E-B9EF-603B-3B62-A53789B6C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8C6D0-D7CD-002F-A67B-8953D237D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A162F-97AC-4E04-AFEA-63589581A1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4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A1AEF64-FF43-71F8-3102-F03F2D37A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751975" y="0"/>
            <a:ext cx="6858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B9437A4-166F-E310-48A0-A1C73F74CC27}"/>
              </a:ext>
            </a:extLst>
          </p:cNvPr>
          <p:cNvSpPr/>
          <p:nvPr userDrawn="1"/>
        </p:nvSpPr>
        <p:spPr>
          <a:xfrm>
            <a:off x="395926" y="1935804"/>
            <a:ext cx="7475456" cy="34743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1841851F-203A-4F8E-AA75-478526ABA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19" y="3602038"/>
            <a:ext cx="6857999" cy="9530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Title 69">
            <a:extLst>
              <a:ext uri="{FF2B5EF4-FFF2-40B4-BE49-F238E27FC236}">
                <a16:creationId xmlns:a16="http://schemas.microsoft.com/office/drawing/2014/main" id="{4E6F9E72-238B-D452-7BA1-069B9133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19" y="2003351"/>
            <a:ext cx="6857999" cy="14785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17666F0-9653-55C3-22E6-8FE188CDCF18}"/>
              </a:ext>
            </a:extLst>
          </p:cNvPr>
          <p:cNvSpPr txBox="1"/>
          <p:nvPr userDrawn="1"/>
        </p:nvSpPr>
        <p:spPr>
          <a:xfrm>
            <a:off x="402336" y="5523140"/>
            <a:ext cx="738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chemeClr val="accent1"/>
                </a:solidFill>
              </a:rPr>
              <a:t>SERVICE  •  COURTESY  •  PROTECTION</a:t>
            </a:r>
          </a:p>
        </p:txBody>
      </p:sp>
    </p:spTree>
    <p:extLst>
      <p:ext uri="{BB962C8B-B14F-4D97-AF65-F5344CB8AC3E}">
        <p14:creationId xmlns:p14="http://schemas.microsoft.com/office/powerpoint/2010/main" val="365841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902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2899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1AF9F-3F53-28EB-8A01-A130275A6AD5}"/>
              </a:ext>
            </a:extLst>
          </p:cNvPr>
          <p:cNvSpPr/>
          <p:nvPr userDrawn="1"/>
        </p:nvSpPr>
        <p:spPr>
          <a:xfrm flipV="1">
            <a:off x="-42863" y="-22860"/>
            <a:ext cx="12234863" cy="415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DCA86A-DE3F-7E80-A6F5-FA901780C85B}"/>
              </a:ext>
            </a:extLst>
          </p:cNvPr>
          <p:cNvSpPr txBox="1"/>
          <p:nvPr userDrawn="1"/>
        </p:nvSpPr>
        <p:spPr>
          <a:xfrm>
            <a:off x="488130" y="9539"/>
            <a:ext cx="5273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Kansas Highway Patrol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3E32DC4-A712-344A-6B60-155AF400F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9" y="18472"/>
            <a:ext cx="314325" cy="314325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08A18BE-BA81-DAD1-867E-78415D0794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2225"/>
            <a:ext cx="4911365" cy="6861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0986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124F36-7E37-2E53-035A-565A97D60A28}"/>
              </a:ext>
            </a:extLst>
          </p:cNvPr>
          <p:cNvSpPr/>
          <p:nvPr userDrawn="1"/>
        </p:nvSpPr>
        <p:spPr>
          <a:xfrm flipV="1">
            <a:off x="-42863" y="-22860"/>
            <a:ext cx="12234863" cy="415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0C117A-22ED-A6F6-DA52-643D45B167B2}"/>
              </a:ext>
            </a:extLst>
          </p:cNvPr>
          <p:cNvSpPr txBox="1"/>
          <p:nvPr userDrawn="1"/>
        </p:nvSpPr>
        <p:spPr>
          <a:xfrm>
            <a:off x="488130" y="9539"/>
            <a:ext cx="5273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Kansas Highway Patrol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2EB8A77-87C7-D940-7A40-21987E79E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9" y="18472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9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CBBD23-ABA6-20B0-AEDD-4B6C4EA072CF}"/>
              </a:ext>
            </a:extLst>
          </p:cNvPr>
          <p:cNvSpPr/>
          <p:nvPr userDrawn="1"/>
        </p:nvSpPr>
        <p:spPr>
          <a:xfrm flipV="1">
            <a:off x="-42863" y="-22860"/>
            <a:ext cx="12234863" cy="415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115DE-EB34-865C-B0E6-477391F01108}"/>
              </a:ext>
            </a:extLst>
          </p:cNvPr>
          <p:cNvSpPr txBox="1"/>
          <p:nvPr userDrawn="1"/>
        </p:nvSpPr>
        <p:spPr>
          <a:xfrm>
            <a:off x="488130" y="9539"/>
            <a:ext cx="5273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Kansas Highway Patrol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8F4A445-C868-AFAA-A504-4FB9C22EC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9" y="18472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56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6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6"/>
                </a:solidFill>
                <a:effectLst/>
              </a:rPr>
              <a:t>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30ED68-3E22-1FCB-A4FD-F73E69010C1E}"/>
              </a:ext>
            </a:extLst>
          </p:cNvPr>
          <p:cNvSpPr/>
          <p:nvPr userDrawn="1"/>
        </p:nvSpPr>
        <p:spPr>
          <a:xfrm flipV="1">
            <a:off x="-42863" y="-22860"/>
            <a:ext cx="12234863" cy="415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2FE25-D9FB-D7FD-4157-A7052D05C351}"/>
              </a:ext>
            </a:extLst>
          </p:cNvPr>
          <p:cNvSpPr txBox="1"/>
          <p:nvPr userDrawn="1"/>
        </p:nvSpPr>
        <p:spPr>
          <a:xfrm>
            <a:off x="488130" y="9539"/>
            <a:ext cx="5273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Kansas Highway Patrol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2C60F11-6821-A88C-6AD3-8D19B2DA78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9" y="18472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41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CF5B20-056F-CF48-1B05-9F4BD008AF15}"/>
              </a:ext>
            </a:extLst>
          </p:cNvPr>
          <p:cNvSpPr/>
          <p:nvPr userDrawn="1"/>
        </p:nvSpPr>
        <p:spPr>
          <a:xfrm flipV="1">
            <a:off x="-42863" y="-22860"/>
            <a:ext cx="12234863" cy="415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7ECA83-B06F-D301-7E3E-93683F5017E2}"/>
              </a:ext>
            </a:extLst>
          </p:cNvPr>
          <p:cNvSpPr txBox="1"/>
          <p:nvPr userDrawn="1"/>
        </p:nvSpPr>
        <p:spPr>
          <a:xfrm>
            <a:off x="488130" y="9539"/>
            <a:ext cx="5273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Kansas Highway Patrol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E8808A6-AA17-92FA-4D35-036B2FDB2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9" y="18472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89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0F7D5D-49BB-A641-E151-4A70D18EEBC6}"/>
              </a:ext>
            </a:extLst>
          </p:cNvPr>
          <p:cNvSpPr/>
          <p:nvPr userDrawn="1"/>
        </p:nvSpPr>
        <p:spPr>
          <a:xfrm flipV="1">
            <a:off x="-42863" y="-22860"/>
            <a:ext cx="12234863" cy="415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C0796E-9025-7582-8ECE-6DB1C6390E0D}"/>
              </a:ext>
            </a:extLst>
          </p:cNvPr>
          <p:cNvSpPr txBox="1"/>
          <p:nvPr userDrawn="1"/>
        </p:nvSpPr>
        <p:spPr>
          <a:xfrm>
            <a:off x="488130" y="9539"/>
            <a:ext cx="5273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Kansas Highway Patrol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5C78DC31-CB19-B574-8F2B-7E48B99AC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9" y="18472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44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73E792-366D-0CCD-3714-11B4FC20865B}"/>
              </a:ext>
            </a:extLst>
          </p:cNvPr>
          <p:cNvSpPr/>
          <p:nvPr userDrawn="1"/>
        </p:nvSpPr>
        <p:spPr>
          <a:xfrm flipV="1">
            <a:off x="-42863" y="-22860"/>
            <a:ext cx="12234863" cy="415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64032-A227-40B8-5BFF-8CF255092E6C}"/>
              </a:ext>
            </a:extLst>
          </p:cNvPr>
          <p:cNvSpPr txBox="1"/>
          <p:nvPr userDrawn="1"/>
        </p:nvSpPr>
        <p:spPr>
          <a:xfrm>
            <a:off x="488130" y="9539"/>
            <a:ext cx="5273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Kansas Highway Patrol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64CB087-9451-E516-2BED-DFA86B9F1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9" y="18472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44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3FE0D-51EB-762B-EC18-EB665B67D54D}"/>
              </a:ext>
            </a:extLst>
          </p:cNvPr>
          <p:cNvSpPr/>
          <p:nvPr userDrawn="1"/>
        </p:nvSpPr>
        <p:spPr>
          <a:xfrm flipV="1">
            <a:off x="-42863" y="-22860"/>
            <a:ext cx="12234863" cy="415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5DE82-DC85-ABA7-5220-CC8875A27840}"/>
              </a:ext>
            </a:extLst>
          </p:cNvPr>
          <p:cNvSpPr txBox="1"/>
          <p:nvPr userDrawn="1"/>
        </p:nvSpPr>
        <p:spPr>
          <a:xfrm>
            <a:off x="488130" y="9539"/>
            <a:ext cx="5273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Kansas Highway Patrol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2F541E1-2011-F37D-5F1B-7FF3DC5D9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9" y="18472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16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E688D6-B8F7-776D-E5D5-1DE13DEA0DD4}"/>
              </a:ext>
            </a:extLst>
          </p:cNvPr>
          <p:cNvSpPr/>
          <p:nvPr userDrawn="1"/>
        </p:nvSpPr>
        <p:spPr>
          <a:xfrm flipV="1">
            <a:off x="-42863" y="-22860"/>
            <a:ext cx="12234863" cy="415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E75522-E3EC-0F26-6C45-CE005ADF5A7D}"/>
              </a:ext>
            </a:extLst>
          </p:cNvPr>
          <p:cNvSpPr txBox="1"/>
          <p:nvPr userDrawn="1"/>
        </p:nvSpPr>
        <p:spPr>
          <a:xfrm>
            <a:off x="488130" y="9539"/>
            <a:ext cx="5273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Kansas Highway Patrol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92A54BB-FC63-816B-DD0F-0C21BDE2B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9" y="18472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620" y="4766434"/>
            <a:ext cx="12207240" cy="212140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9F8CFA-8F51-3B8B-C890-814C5CBE2B15}"/>
              </a:ext>
            </a:extLst>
          </p:cNvPr>
          <p:cNvGrpSpPr/>
          <p:nvPr userDrawn="1"/>
        </p:nvGrpSpPr>
        <p:grpSpPr>
          <a:xfrm>
            <a:off x="-42863" y="-22860"/>
            <a:ext cx="12234863" cy="415289"/>
            <a:chOff x="-42863" y="-22860"/>
            <a:chExt cx="12234863" cy="41528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8C0F0A-028E-B8F7-F3B5-60BE4032D7BC}"/>
                </a:ext>
              </a:extLst>
            </p:cNvPr>
            <p:cNvSpPr/>
            <p:nvPr userDrawn="1"/>
          </p:nvSpPr>
          <p:spPr>
            <a:xfrm flipV="1">
              <a:off x="-42863" y="-22860"/>
              <a:ext cx="12234863" cy="4152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8E1388-7825-7512-2702-98DDA108A36A}"/>
                </a:ext>
              </a:extLst>
            </p:cNvPr>
            <p:cNvSpPr txBox="1"/>
            <p:nvPr userDrawn="1"/>
          </p:nvSpPr>
          <p:spPr>
            <a:xfrm>
              <a:off x="488130" y="9539"/>
              <a:ext cx="5273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Kansas Highway Patrol</a:t>
              </a:r>
            </a:p>
          </p:txBody>
        </p:sp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DEA16B4E-4C3D-486F-0484-B42178CFAC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89" y="18472"/>
              <a:ext cx="314325" cy="314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05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4F525F-5A4E-F46B-80CB-B47636E70D83}"/>
              </a:ext>
            </a:extLst>
          </p:cNvPr>
          <p:cNvSpPr/>
          <p:nvPr userDrawn="1"/>
        </p:nvSpPr>
        <p:spPr>
          <a:xfrm flipV="1">
            <a:off x="-42863" y="-22860"/>
            <a:ext cx="12234863" cy="415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26D18C-81B8-967E-CB17-CA3E43BA5C5F}"/>
              </a:ext>
            </a:extLst>
          </p:cNvPr>
          <p:cNvSpPr txBox="1"/>
          <p:nvPr userDrawn="1"/>
        </p:nvSpPr>
        <p:spPr>
          <a:xfrm>
            <a:off x="488130" y="9539"/>
            <a:ext cx="5273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Kansas Highway Patrol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AA8E773-C1BB-B340-6FAC-F8F35C8B95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9" y="18472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A8DBD9-B03E-397F-902A-662F4225EE3D}"/>
              </a:ext>
            </a:extLst>
          </p:cNvPr>
          <p:cNvSpPr/>
          <p:nvPr userDrawn="1"/>
        </p:nvSpPr>
        <p:spPr>
          <a:xfrm flipV="1">
            <a:off x="-42863" y="-22860"/>
            <a:ext cx="12234863" cy="415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35D4B5-FF87-42FA-CE3F-F4D866189A96}"/>
              </a:ext>
            </a:extLst>
          </p:cNvPr>
          <p:cNvSpPr txBox="1"/>
          <p:nvPr userDrawn="1"/>
        </p:nvSpPr>
        <p:spPr>
          <a:xfrm>
            <a:off x="488130" y="9539"/>
            <a:ext cx="5273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Kansas Highway Patrol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41B3557-773F-BCA3-3B0C-E567FFEE4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9" y="18472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848FF3-87EE-58FC-0B3C-42D67881E4CE}"/>
              </a:ext>
            </a:extLst>
          </p:cNvPr>
          <p:cNvSpPr/>
          <p:nvPr userDrawn="1"/>
        </p:nvSpPr>
        <p:spPr>
          <a:xfrm flipV="1">
            <a:off x="-42863" y="-22860"/>
            <a:ext cx="12234863" cy="415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C74756-6616-9F68-D7F2-F578BAE9D501}"/>
              </a:ext>
            </a:extLst>
          </p:cNvPr>
          <p:cNvSpPr txBox="1"/>
          <p:nvPr userDrawn="1"/>
        </p:nvSpPr>
        <p:spPr>
          <a:xfrm>
            <a:off x="488130" y="9539"/>
            <a:ext cx="5273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Kansas Highway Patrol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B19ECD4-1A04-89DF-E460-2760534F3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9" y="18472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D31D6B-BD0F-79F2-89FE-02B2CFA3BA95}"/>
              </a:ext>
            </a:extLst>
          </p:cNvPr>
          <p:cNvSpPr/>
          <p:nvPr userDrawn="1"/>
        </p:nvSpPr>
        <p:spPr>
          <a:xfrm flipV="1">
            <a:off x="-42863" y="-22860"/>
            <a:ext cx="12234863" cy="415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252A05-8364-E109-994A-88ADE3EAF08C}"/>
              </a:ext>
            </a:extLst>
          </p:cNvPr>
          <p:cNvSpPr txBox="1"/>
          <p:nvPr userDrawn="1"/>
        </p:nvSpPr>
        <p:spPr>
          <a:xfrm>
            <a:off x="488130" y="9539"/>
            <a:ext cx="5273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Kansas Highway Patrol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EACB2F5-3650-A5D9-066C-AFE6DD7592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9" y="18472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97149A-E7B2-5047-BE22-901A1118F64F}"/>
              </a:ext>
            </a:extLst>
          </p:cNvPr>
          <p:cNvSpPr/>
          <p:nvPr userDrawn="1"/>
        </p:nvSpPr>
        <p:spPr>
          <a:xfrm flipV="1">
            <a:off x="-42863" y="-22860"/>
            <a:ext cx="12234863" cy="415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B5C27E-CCE2-75D3-C6B9-43CA42D4666E}"/>
              </a:ext>
            </a:extLst>
          </p:cNvPr>
          <p:cNvSpPr txBox="1"/>
          <p:nvPr userDrawn="1"/>
        </p:nvSpPr>
        <p:spPr>
          <a:xfrm>
            <a:off x="488130" y="9539"/>
            <a:ext cx="5273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Kansas Highway Patrol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5F873E6-B11E-B243-4BA4-7D9CF15887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9" y="18472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86233-E613-CCAB-2D4B-4F62E18F3A58}"/>
              </a:ext>
            </a:extLst>
          </p:cNvPr>
          <p:cNvSpPr/>
          <p:nvPr userDrawn="1"/>
        </p:nvSpPr>
        <p:spPr>
          <a:xfrm flipV="1">
            <a:off x="-42863" y="-22860"/>
            <a:ext cx="12234863" cy="415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D39B77-ACC6-124E-49F6-255F2722BB03}"/>
              </a:ext>
            </a:extLst>
          </p:cNvPr>
          <p:cNvSpPr txBox="1"/>
          <p:nvPr userDrawn="1"/>
        </p:nvSpPr>
        <p:spPr>
          <a:xfrm>
            <a:off x="488130" y="9539"/>
            <a:ext cx="5273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Kansas Highway Patrol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894DA1F-F144-7775-C19C-75407C5D3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9" y="18472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86233-E613-CCAB-2D4B-4F62E18F3A58}"/>
              </a:ext>
            </a:extLst>
          </p:cNvPr>
          <p:cNvSpPr/>
          <p:nvPr userDrawn="1"/>
        </p:nvSpPr>
        <p:spPr>
          <a:xfrm flipV="1">
            <a:off x="-42863" y="-22860"/>
            <a:ext cx="12234863" cy="415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D39B77-ACC6-124E-49F6-255F2722BB03}"/>
              </a:ext>
            </a:extLst>
          </p:cNvPr>
          <p:cNvSpPr txBox="1"/>
          <p:nvPr userDrawn="1"/>
        </p:nvSpPr>
        <p:spPr>
          <a:xfrm>
            <a:off x="488130" y="9539"/>
            <a:ext cx="5273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Kansas Highway Patrol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894DA1F-F144-7775-C19C-75407C5D3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9" y="18472"/>
            <a:ext cx="314325" cy="31432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25049E-EDD5-804F-D4EF-7447B55E56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2863" y="392113"/>
            <a:ext cx="4605338" cy="646588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282033F2-6742-8FEC-B15A-71F2D4B66AA7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967288" y="1922463"/>
            <a:ext cx="4016375" cy="4325937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548A07-52B3-6C09-9033-2DA5D748F8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67288" y="914400"/>
            <a:ext cx="6684962" cy="801688"/>
          </a:xfrm>
        </p:spPr>
        <p:txBody>
          <a:bodyPr>
            <a:noAutofit/>
          </a:bodyPr>
          <a:lstStyle>
            <a:lvl1pPr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10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9A4CE1-A6C8-6DBD-C6E6-FD7A7A7EFD40}"/>
              </a:ext>
            </a:extLst>
          </p:cNvPr>
          <p:cNvSpPr/>
          <p:nvPr userDrawn="1"/>
        </p:nvSpPr>
        <p:spPr>
          <a:xfrm flipV="1">
            <a:off x="-42863" y="-22860"/>
            <a:ext cx="12234863" cy="415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60B5FE-42CC-5607-03D2-03B5CC090920}"/>
              </a:ext>
            </a:extLst>
          </p:cNvPr>
          <p:cNvSpPr txBox="1"/>
          <p:nvPr userDrawn="1"/>
        </p:nvSpPr>
        <p:spPr>
          <a:xfrm>
            <a:off x="488130" y="9539"/>
            <a:ext cx="5273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Kansas Highway Patrol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315132F-A7E8-56DA-2DD6-0DBD95BC32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9" y="18472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6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tx2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4306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10/13/25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4306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5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87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04306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rgbClr val="04306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rgbClr val="0430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rgbClr val="0430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rgbClr val="0430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rgbClr val="0430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satzler@kansas.n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SGP.KHP@ks.gov" TargetMode="External"/><Relationship Id="rId5" Type="http://schemas.openxmlformats.org/officeDocument/2006/relationships/hyperlink" Target="mailto:Melissa.McCoy@ks.gov" TargetMode="External"/><Relationship Id="rId4" Type="http://schemas.openxmlformats.org/officeDocument/2006/relationships/hyperlink" Target="mailto:Edna.cordner@ks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m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tacounts.net/nsgp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counts.net/nsgp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satzler@kansas.net" TargetMode="External"/><Relationship Id="rId5" Type="http://schemas.openxmlformats.org/officeDocument/2006/relationships/hyperlink" Target="https://nsgp.astrakansas.com/login" TargetMode="External"/><Relationship Id="rId4" Type="http://schemas.openxmlformats.org/officeDocument/2006/relationships/hyperlink" Target="mailto:NSGP.KHP@KS.G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counts.net/nsgp/documents/FY22/FY22%20NSGP%20Scoring%20Matrix_FINAL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ema.gov/grants/tools/authorized-equipment-list" TargetMode="External"/><Relationship Id="rId3" Type="http://schemas.openxmlformats.org/officeDocument/2006/relationships/hyperlink" Target="http://datacounts.net/nsgp" TargetMode="External"/><Relationship Id="rId7" Type="http://schemas.openxmlformats.org/officeDocument/2006/relationships/hyperlink" Target="https://www.ecfr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min.ks.gov/offices/procurement-contracts" TargetMode="External"/><Relationship Id="rId5" Type="http://schemas.openxmlformats.org/officeDocument/2006/relationships/hyperlink" Target="https://www.fema.gov/grants/preparedness" TargetMode="External"/><Relationship Id="rId4" Type="http://schemas.openxmlformats.org/officeDocument/2006/relationships/hyperlink" Target="https://www.fema.gov/grants/preparedness/nonprofit-securi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BE96-0781-5589-5626-CBE8A0323EC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10156" y="1132788"/>
            <a:ext cx="7204665" cy="3642851"/>
          </a:xfrm>
        </p:spPr>
        <p:txBody>
          <a:bodyPr>
            <a:normAutofit/>
          </a:bodyPr>
          <a:lstStyle/>
          <a:p>
            <a:r>
              <a:rPr lang="en-US" dirty="0"/>
              <a:t>Infotainment and Electronic control module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BD356-C6F5-02BC-3A5A-2D26FA884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716" y="3517111"/>
            <a:ext cx="6223821" cy="13094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FY25 Nonprofit Security Grant Program (NSGP)</a:t>
            </a:r>
          </a:p>
        </p:txBody>
      </p:sp>
    </p:spTree>
    <p:extLst>
      <p:ext uri="{BB962C8B-B14F-4D97-AF65-F5344CB8AC3E}">
        <p14:creationId xmlns:p14="http://schemas.microsoft.com/office/powerpoint/2010/main" val="293941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B5FA-BE02-CC68-0FAC-A4348A52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02589"/>
            <a:ext cx="9905998" cy="415793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DB8A7-355E-012D-64ED-3885C673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D023-77AF-45F7-BF29-4FEFE91752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DC23C-5874-C562-7EF1-1BA64399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97" y="39281"/>
            <a:ext cx="9905998" cy="1905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Contacts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C530E-95A0-4202-88E3-4D770AE7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D023-77AF-45F7-BF29-4FEFE9175272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C5A59F-CE42-6DB6-2BC7-9E493640E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270" y="1509623"/>
            <a:ext cx="8957394" cy="473877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400" b="1" dirty="0">
                <a:latin typeface="Calibri" panose="020F0502020204030204" pitchFamily="34" charset="0"/>
              </a:rPr>
              <a:t>Lieutenant Edna Murphy K-299                                                                                 Connie Satzler</a:t>
            </a:r>
          </a:p>
          <a:p>
            <a:pPr marL="0" indent="0">
              <a:buNone/>
            </a:pPr>
            <a:r>
              <a:rPr lang="en-US" sz="4400" dirty="0">
                <a:latin typeface="Calibri" panose="020F0502020204030204" pitchFamily="34" charset="0"/>
              </a:rPr>
              <a:t>Kansas Highway Patrol                                                                                                  Envisage Consulting</a:t>
            </a:r>
          </a:p>
          <a:p>
            <a:pPr marL="0" indent="0">
              <a:buNone/>
            </a:pPr>
            <a:r>
              <a:rPr lang="en-US" sz="4400" dirty="0">
                <a:latin typeface="Calibri" panose="020F0502020204030204" pitchFamily="34" charset="0"/>
              </a:rPr>
              <a:t>Homeland Security / Emergency Operations                                                            785-410-0410</a:t>
            </a:r>
          </a:p>
          <a:p>
            <a:pPr marL="0" indent="0">
              <a:buNone/>
            </a:pPr>
            <a:r>
              <a:rPr lang="en-US" sz="4400" dirty="0">
                <a:latin typeface="Calibri" panose="020F0502020204030204" pitchFamily="34" charset="0"/>
              </a:rPr>
              <a:t>785-296-2444 (Office)                                                                                                   </a:t>
            </a:r>
            <a:r>
              <a:rPr lang="en-US" sz="4400" dirty="0">
                <a:latin typeface="Calibri" panose="020F0502020204030204" pitchFamily="34" charset="0"/>
                <a:hlinkClick r:id="rId3"/>
              </a:rPr>
              <a:t>csatzler@kansas.net</a:t>
            </a:r>
            <a:r>
              <a:rPr lang="en-US" sz="4400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4400" dirty="0">
                <a:latin typeface="Calibri" panose="020F0502020204030204" pitchFamily="34" charset="0"/>
              </a:rPr>
              <a:t>785-207-0423 (Cell)</a:t>
            </a:r>
          </a:p>
          <a:p>
            <a:pPr marL="0" indent="0">
              <a:buNone/>
            </a:pPr>
            <a:r>
              <a:rPr lang="en-US" sz="4400" u="sng" dirty="0">
                <a:solidFill>
                  <a:srgbClr val="0070C0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Edna.Murphy@ks.gov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4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Melissa McCoy</a:t>
            </a:r>
          </a:p>
          <a:p>
            <a:pPr marL="0" indent="0">
              <a:buNone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Kansas Highway Patrol</a:t>
            </a:r>
          </a:p>
          <a:p>
            <a:pPr marL="0" indent="0">
              <a:buNone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Homeland Security / Emergency Operations</a:t>
            </a:r>
          </a:p>
          <a:p>
            <a:pPr marL="0" indent="0">
              <a:buNone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785-368-7187 (Office)</a:t>
            </a:r>
          </a:p>
          <a:p>
            <a:pPr marL="0" indent="0">
              <a:buNone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785-925-2148 (Cell)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Melissa.McCoy@ks.gov</a:t>
            </a:r>
            <a:endParaRPr lang="en-US" sz="4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NSGP.KHP@ks.gov</a:t>
            </a:r>
            <a:endParaRPr lang="en-US" sz="4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7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DC23C-5874-C562-7EF1-1BA64399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97" y="609600"/>
            <a:ext cx="9905998" cy="1905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F2979-6D03-0B3E-3927-EC732AFBE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376" y="1871528"/>
            <a:ext cx="10703859" cy="4631821"/>
          </a:xfrm>
        </p:spPr>
        <p:txBody>
          <a:bodyPr>
            <a:noAutofit/>
          </a:bodyPr>
          <a:lstStyle/>
          <a:p>
            <a:pPr marL="914400" lvl="2" indent="0">
              <a:buNone/>
            </a:pPr>
            <a:endParaRPr lang="en-US" sz="1600" dirty="0"/>
          </a:p>
          <a:p>
            <a:pPr marL="342900" indent="-342900"/>
            <a:r>
              <a:rPr lang="en-US" sz="1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Introductions &amp; Overview</a:t>
            </a:r>
          </a:p>
          <a:p>
            <a:pPr marL="342900" indent="-342900"/>
            <a:r>
              <a:rPr lang="en-US" sz="1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unallowable costs</a:t>
            </a:r>
          </a:p>
          <a:p>
            <a:pPr marL="342900" indent="-342900"/>
            <a:r>
              <a:rPr lang="en-US" sz="1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Application requirements</a:t>
            </a:r>
          </a:p>
          <a:p>
            <a:pPr marL="342900" indent="-342900"/>
            <a:r>
              <a:rPr lang="en-US" sz="1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Application information</a:t>
            </a:r>
          </a:p>
          <a:p>
            <a:pPr marL="342900" indent="-342900"/>
            <a:r>
              <a:rPr lang="en-US" sz="1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Lessons learned</a:t>
            </a:r>
          </a:p>
          <a:p>
            <a:pPr marL="342900" indent="-342900"/>
            <a:r>
              <a:rPr lang="en-US" sz="1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resources</a:t>
            </a:r>
          </a:p>
          <a:p>
            <a:pPr marL="342900" indent="-342900"/>
            <a:r>
              <a:rPr lang="en-US" sz="1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Questions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C530E-95A0-4202-88E3-4D770AE7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D023-77AF-45F7-BF29-4FEFE91752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1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D6249-E948-9DE2-339C-E7CDB954D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31D0-88F9-AD85-1799-C379FD48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97" y="39281"/>
            <a:ext cx="9905998" cy="1905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Allowable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7105D-A23B-FD2D-F1A5-ED4021B2D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376" y="1446739"/>
            <a:ext cx="10703859" cy="5109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Only allowable activities are loaded as a drop-down in the Target Hardening section. If it is not in there, it is not allowable.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0F311-A386-9699-15FD-F225FFA3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D023-77AF-45F7-BF29-4FEFE91752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4F0C1-6F89-1DD3-1265-C9CE28457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44030-A475-2836-843F-C0939AF30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02" y="609600"/>
            <a:ext cx="9905998" cy="8382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Unallowable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CA880-F094-19E6-ED1A-3950759F3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01" y="1447800"/>
            <a:ext cx="8541124" cy="4888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THE FOLLOWING PROJECTS AND COSTS ARE CONSIDERED INELIBLE FOR AWARD CONSIDERATION: </a:t>
            </a:r>
          </a:p>
          <a:p>
            <a:r>
              <a:rPr lang="en-US" sz="1200" dirty="0"/>
              <a:t>Organization costs and operational overtime costs</a:t>
            </a:r>
          </a:p>
          <a:p>
            <a:r>
              <a:rPr lang="en-US" sz="1200" dirty="0"/>
              <a:t>Hiring of public safety personnel </a:t>
            </a:r>
          </a:p>
          <a:p>
            <a:r>
              <a:rPr lang="en-US" sz="1200" dirty="0"/>
              <a:t>General use expenditures </a:t>
            </a:r>
          </a:p>
          <a:p>
            <a:r>
              <a:rPr lang="en-US" sz="1200" dirty="0"/>
              <a:t>Overtime and backfill </a:t>
            </a:r>
          </a:p>
          <a:p>
            <a:r>
              <a:rPr lang="en-US" sz="1200" dirty="0"/>
              <a:t>Initiatives that do not address the implementation of programs to build prevention and protection focused capabilities directed at identified facilities and / or the surrounding communities </a:t>
            </a:r>
          </a:p>
          <a:p>
            <a:r>
              <a:rPr lang="en-US" sz="1200" dirty="0"/>
              <a:t>The development of risk / vulnerability assessment models </a:t>
            </a:r>
          </a:p>
          <a:p>
            <a:r>
              <a:rPr lang="en-US" sz="1200" dirty="0"/>
              <a:t>Initiatives that fund risk or vulnerability security assessments or the development of the IJ</a:t>
            </a:r>
          </a:p>
          <a:p>
            <a:r>
              <a:rPr lang="en-US" sz="1200" dirty="0"/>
              <a:t>Initiatives in which federal agencies are the beneficiary or that enhance federal property </a:t>
            </a:r>
          </a:p>
          <a:p>
            <a:r>
              <a:rPr lang="en-US" sz="1200" dirty="0"/>
              <a:t>Initiatives which study technology development </a:t>
            </a:r>
          </a:p>
          <a:p>
            <a:r>
              <a:rPr lang="en-US" sz="1200" dirty="0"/>
              <a:t>Proof-of-concept initiatives </a:t>
            </a:r>
          </a:p>
          <a:p>
            <a:r>
              <a:rPr lang="en-US" sz="1200" dirty="0"/>
              <a:t>Initiatives that duplicate capabilities being provided by the Federal Government Organizational operating expenses</a:t>
            </a:r>
          </a:p>
          <a:p>
            <a:r>
              <a:rPr lang="en-US" sz="1200" dirty="0"/>
              <a:t>Reimbursement of pre-award security expenses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3E27E-79BC-89D2-201C-80957961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D023-77AF-45F7-BF29-4FEFE91752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7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B86FF-963D-A2DD-BD19-75625254C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2F601-E2C5-9F34-0A60-057BDC64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02" y="609600"/>
            <a:ext cx="9905998" cy="8382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Application – what is required?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61DE3-6596-070D-86B6-5439A8389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01" y="1447800"/>
            <a:ext cx="8541124" cy="4888195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1800" dirty="0"/>
              <a:t>Obtain a Unique Entity Identifier (UEI) </a:t>
            </a:r>
          </a:p>
          <a:p>
            <a:pPr marL="0" indent="0">
              <a:buNone/>
            </a:pPr>
            <a:r>
              <a:rPr lang="en-US" sz="1800" dirty="0"/>
              <a:t>	a. Must be obtained at </a:t>
            </a:r>
            <a:r>
              <a:rPr lang="en-US" sz="1800" dirty="0">
                <a:hlinkClick r:id="rId3"/>
              </a:rPr>
              <a:t>sam.gov </a:t>
            </a:r>
            <a:r>
              <a:rPr lang="en-US" sz="1800" dirty="0"/>
              <a:t>before submitting your application packet </a:t>
            </a:r>
          </a:p>
          <a:p>
            <a:pPr marL="0" indent="0">
              <a:buNone/>
            </a:pPr>
            <a:r>
              <a:rPr lang="en-US" sz="1800" dirty="0"/>
              <a:t>2. Complete the Following Documents: </a:t>
            </a:r>
          </a:p>
          <a:p>
            <a:pPr marL="0" indent="0">
              <a:buNone/>
            </a:pPr>
            <a:r>
              <a:rPr lang="en-US" sz="1800" dirty="0"/>
              <a:t>	a. NSGP Investment Justification (IJ) </a:t>
            </a:r>
          </a:p>
          <a:p>
            <a:pPr marL="0" indent="0">
              <a:buNone/>
            </a:pPr>
            <a:r>
              <a:rPr lang="en-US" sz="1800" dirty="0"/>
              <a:t>		I. This form can be found at </a:t>
            </a:r>
            <a:r>
              <a:rPr lang="en-US" sz="1800" dirty="0" err="1">
                <a:hlinkClick r:id="rId4"/>
              </a:rPr>
              <a:t>DataCounts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	b. Vulnerability/Risk Assessment </a:t>
            </a:r>
          </a:p>
          <a:p>
            <a:pPr marL="0" indent="0">
              <a:buNone/>
            </a:pPr>
            <a:r>
              <a:rPr lang="en-US" sz="1800" dirty="0"/>
              <a:t>		I. If you cannot schedule an on-site risk assessment, you can utilize a self 		   risk assessment, or contact us directly for assistance </a:t>
            </a:r>
          </a:p>
          <a:p>
            <a:pPr marL="0" indent="0">
              <a:buNone/>
            </a:pPr>
            <a:r>
              <a:rPr lang="en-US" sz="1800" dirty="0"/>
              <a:t>	c. Mission Statement </a:t>
            </a:r>
          </a:p>
          <a:p>
            <a:pPr marL="0" indent="0">
              <a:buNone/>
            </a:pPr>
            <a:r>
              <a:rPr lang="en-US" sz="1800" dirty="0"/>
              <a:t>		I. If you do not have a mission statement, you will need to create one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94B85-A5C9-074F-8B7D-A5AE33DA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D023-77AF-45F7-BF29-4FEFE91752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6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01437-FB0E-0FC5-E4A3-43DB5A546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39B48-44FD-3AAE-3813-3D0770B5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02" y="609600"/>
            <a:ext cx="9905998" cy="8382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Application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33B0-4C89-4917-D00E-363406359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01" y="1447800"/>
            <a:ext cx="8541124" cy="4888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ALL</a:t>
            </a:r>
            <a:r>
              <a:rPr lang="en-US" sz="2000" dirty="0"/>
              <a:t> applications </a:t>
            </a:r>
            <a:r>
              <a:rPr lang="en-US" sz="2000" b="1" dirty="0"/>
              <a:t>MUST</a:t>
            </a:r>
            <a:r>
              <a:rPr lang="en-US" sz="2000" dirty="0"/>
              <a:t> be received by the established deadline of </a:t>
            </a:r>
            <a:r>
              <a:rPr lang="en-US" sz="2000" b="1" dirty="0"/>
              <a:t>MONDAY, OCTOBER 20, 2025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/>
              <a:t>Due to the competitive nature of the NSGP, the SAA will not review applications that are received after the deadline or consider late applications for funding.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There are additional tools and resources to help you through the process at </a:t>
            </a:r>
            <a:r>
              <a:rPr lang="en-US" sz="2000" dirty="0" err="1">
                <a:hlinkClick r:id="rId3"/>
              </a:rPr>
              <a:t>DataCounts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you have questions about applying for the FY25 grant, contact our team at </a:t>
            </a:r>
            <a:r>
              <a:rPr lang="en-US" sz="2000" dirty="0">
                <a:hlinkClick r:id="rId4"/>
              </a:rPr>
              <a:t>NSGP.KHP@KS.GOV</a:t>
            </a:r>
            <a:r>
              <a:rPr lang="en-US" sz="2000" dirty="0"/>
              <a:t>  </a:t>
            </a:r>
          </a:p>
          <a:p>
            <a:pPr marL="0" indent="0">
              <a:buNone/>
            </a:pPr>
            <a:r>
              <a:rPr lang="en-US" sz="2000" dirty="0" err="1">
                <a:hlinkClick r:id="rId3"/>
              </a:rPr>
              <a:t>DataCounts</a:t>
            </a:r>
            <a:r>
              <a:rPr lang="en-US" sz="2000" dirty="0"/>
              <a:t> or </a:t>
            </a:r>
            <a:r>
              <a:rPr lang="en-US" sz="2000" dirty="0" err="1">
                <a:hlinkClick r:id="rId5"/>
              </a:rPr>
              <a:t>AstraKansas</a:t>
            </a:r>
            <a:r>
              <a:rPr lang="en-US" sz="2000" dirty="0"/>
              <a:t> website questions can be directed to Connie Satzler at </a:t>
            </a:r>
            <a:r>
              <a:rPr lang="en-US" sz="2000" dirty="0">
                <a:hlinkClick r:id="rId6"/>
              </a:rPr>
              <a:t>csatzler@kansas.net</a:t>
            </a:r>
            <a:r>
              <a:rPr lang="en-US" sz="2000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483D5-4FD0-A724-54F0-268626020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D023-77AF-45F7-BF29-4FEFE91752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3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F734D-C7D9-9903-CCC8-1BA5133A3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C1B6-4048-64AB-B851-C608E7E9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97" y="39281"/>
            <a:ext cx="9905998" cy="1905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316AF-969D-9ACD-3833-02C78A17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376" y="1446739"/>
            <a:ext cx="10703859" cy="4910929"/>
          </a:xfrm>
        </p:spPr>
        <p:txBody>
          <a:bodyPr>
            <a:noAutofit/>
          </a:bodyPr>
          <a:lstStyle/>
          <a:p>
            <a:r>
              <a:rPr lang="en-US" sz="1800" dirty="0"/>
              <a:t>Review the scoring matrix to give you an edge </a:t>
            </a:r>
            <a:r>
              <a:rPr lang="en-US" sz="1800" dirty="0">
                <a:hlinkClick r:id="rId3"/>
              </a:rPr>
              <a:t>https://www.datacounts.net/nsgp/documents/FY22/FY22%20NSGP%20Scoring%20Mat rix_FINAL.pdf </a:t>
            </a:r>
            <a:endParaRPr lang="en-US" sz="1800" dirty="0"/>
          </a:p>
          <a:p>
            <a:r>
              <a:rPr lang="en-US" sz="1800" dirty="0"/>
              <a:t>Read the directions on the IJ completely </a:t>
            </a:r>
          </a:p>
          <a:p>
            <a:r>
              <a:rPr lang="en-US" sz="1800" dirty="0"/>
              <a:t>Fill in each section </a:t>
            </a:r>
          </a:p>
          <a:p>
            <a:r>
              <a:rPr lang="en-US" sz="1800" dirty="0"/>
              <a:t>Do not copy and paste duplicate projects – make sure each facility stands out from each other </a:t>
            </a:r>
          </a:p>
          <a:p>
            <a:r>
              <a:rPr lang="en-US" sz="1800" dirty="0"/>
              <a:t>Double check your math equals the requested amount </a:t>
            </a:r>
          </a:p>
          <a:p>
            <a:r>
              <a:rPr lang="en-US" sz="1800" dirty="0"/>
              <a:t>Only list allowable items </a:t>
            </a:r>
          </a:p>
          <a:p>
            <a:r>
              <a:rPr lang="en-US" sz="1800" dirty="0"/>
              <a:t>Make sure milestones are reasonable and list key actions that receive a score, such as “Environment Historic Preservation (EHP) approval” </a:t>
            </a:r>
          </a:p>
          <a:p>
            <a:r>
              <a:rPr lang="en-US" sz="1800" dirty="0"/>
              <a:t>Detail your facility Vulnerabilities and Priorities (Target Hardening) </a:t>
            </a:r>
          </a:p>
          <a:p>
            <a:r>
              <a:rPr lang="en-US" sz="1800" dirty="0"/>
              <a:t>Review before submitting your packet </a:t>
            </a:r>
            <a:endParaRPr lang="en-US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AE8ED-0F40-AF23-E629-9EBDEC18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D023-77AF-45F7-BF29-4FEFE91752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0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90D42-833C-9FD0-ABE3-FDF9A72CE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804CB-7CF2-1209-463A-D0CEFB8B0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97" y="39281"/>
            <a:ext cx="9905998" cy="1905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C15C-397D-8F02-5E89-95903E09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376" y="1446739"/>
            <a:ext cx="10703859" cy="4801660"/>
          </a:xfrm>
        </p:spPr>
        <p:txBody>
          <a:bodyPr>
            <a:noAutofit/>
          </a:bodyPr>
          <a:lstStyle/>
          <a:p>
            <a:r>
              <a:rPr lang="en-US" sz="1600" dirty="0"/>
              <a:t>Nonprofit Security Grant Program resources website </a:t>
            </a:r>
            <a:r>
              <a:rPr lang="en-US" sz="1600" dirty="0">
                <a:hlinkClick r:id="rId3"/>
              </a:rPr>
              <a:t>http://datacounts.net/nsgp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</a:t>
            </a:r>
          </a:p>
          <a:p>
            <a:r>
              <a:rPr lang="en-US" sz="1600" dirty="0"/>
              <a:t>FEMA-NSGP Guidance </a:t>
            </a:r>
            <a:r>
              <a:rPr lang="en-US" sz="1600" dirty="0">
                <a:hlinkClick r:id="rId4"/>
              </a:rPr>
              <a:t>https://www.fema.gov/grants/preparedness/nonprofit-security 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Preparedness Grants Manual </a:t>
            </a:r>
            <a:r>
              <a:rPr lang="en-US" sz="1600" dirty="0">
                <a:hlinkClick r:id="rId5"/>
              </a:rPr>
              <a:t>https://www.fema.gov/grants/preparedness 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Kansas Procurement </a:t>
            </a:r>
            <a:r>
              <a:rPr lang="en-US" sz="1600" dirty="0">
                <a:hlinkClick r:id="rId6"/>
              </a:rPr>
              <a:t>https://www.admin.ks.gov/offices/procurement-and-contracts 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Code of Federal Regulations </a:t>
            </a:r>
            <a:r>
              <a:rPr lang="en-US" sz="1600" dirty="0">
                <a:hlinkClick r:id="rId7"/>
              </a:rPr>
              <a:t>https://www.ecfr.gov/cgi-bin/ECFR?page=browse 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Authorized Equipment List (AEL) </a:t>
            </a:r>
            <a:r>
              <a:rPr lang="en-US" sz="1600" dirty="0">
                <a:hlinkClick r:id="rId8"/>
              </a:rPr>
              <a:t>Authorized Equipment List | FEMA.gov</a:t>
            </a:r>
            <a:endParaRPr lang="en-US" sz="16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565EF-68D4-FA50-6E83-FDBDD4D7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D023-77AF-45F7-BF29-4FEFE91752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41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1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043061"/>
      </a:accent1>
      <a:accent2>
        <a:srgbClr val="4F91CD"/>
      </a:accent2>
      <a:accent3>
        <a:srgbClr val="A3835D"/>
      </a:accent3>
      <a:accent4>
        <a:srgbClr val="E2BA7A"/>
      </a:accent4>
      <a:accent5>
        <a:srgbClr val="FFDF94"/>
      </a:accent5>
      <a:accent6>
        <a:srgbClr val="93767A"/>
      </a:accent6>
      <a:hlink>
        <a:srgbClr val="4F91CD"/>
      </a:hlink>
      <a:folHlink>
        <a:srgbClr val="043061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e3b445-5906-45e2-83c4-35ce201e482d" xsi:nil="true"/>
    <lcf76f155ced4ddcb4097134ff3c332f xmlns="e48a758a-ce04-4e99-a459-a4eee9b5c35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3E1BF99E773B4C9575D2E25E706131" ma:contentTypeVersion="11" ma:contentTypeDescription="Create a new document." ma:contentTypeScope="" ma:versionID="4e641ab40c095682a9520adbd2388140">
  <xsd:schema xmlns:xsd="http://www.w3.org/2001/XMLSchema" xmlns:xs="http://www.w3.org/2001/XMLSchema" xmlns:p="http://schemas.microsoft.com/office/2006/metadata/properties" xmlns:ns2="e48a758a-ce04-4e99-a459-a4eee9b5c358" xmlns:ns3="bae3b445-5906-45e2-83c4-35ce201e482d" targetNamespace="http://schemas.microsoft.com/office/2006/metadata/properties" ma:root="true" ma:fieldsID="03a7989bd412facb58d78b4d8f3b02fc" ns2:_="" ns3:_="">
    <xsd:import namespace="e48a758a-ce04-4e99-a459-a4eee9b5c358"/>
    <xsd:import namespace="bae3b445-5906-45e2-83c4-35ce201e48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8a758a-ce04-4e99-a459-a4eee9b5c3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760d659-d1b8-47d0-a454-1bb206a607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3b445-5906-45e2-83c4-35ce201e482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bfcc8d6-cb3e-4e24-a449-e14169ae4346}" ma:internalName="TaxCatchAll" ma:showField="CatchAllData" ma:web="bae3b445-5906-45e2-83c4-35ce201e48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18BD99-41E9-467C-9777-74587F831718}">
  <ds:schemaRefs>
    <ds:schemaRef ds:uri="http://purl.org/dc/terms/"/>
    <ds:schemaRef ds:uri="bae3b445-5906-45e2-83c4-35ce201e482d"/>
    <ds:schemaRef ds:uri="http://purl.org/dc/dcmitype/"/>
    <ds:schemaRef ds:uri="e48a758a-ce04-4e99-a459-a4eee9b5c358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70CBE0-A1A2-48AE-8EAC-D88BAAFAE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8a758a-ce04-4e99-a459-a4eee9b5c358"/>
    <ds:schemaRef ds:uri="bae3b445-5906-45e2-83c4-35ce201e48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3EF818-EDF6-480C-9B86-0A3B979BCCF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cae8101-c92d-480c-bc43-c6761ccccc5a}" enabled="0" method="" siteId="{dcae8101-c92d-480c-bc43-c6761ccccc5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design</Template>
  <TotalTime>2466</TotalTime>
  <Words>763</Words>
  <Application>Microsoft Macintosh PowerPoint</Application>
  <PresentationFormat>Widescreen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Tw Cen MT</vt:lpstr>
      <vt:lpstr>Circuit</vt:lpstr>
      <vt:lpstr>Infotainment and Electronic control module data</vt:lpstr>
      <vt:lpstr>Contacts</vt:lpstr>
      <vt:lpstr>Agenda</vt:lpstr>
      <vt:lpstr>Allowable costs</vt:lpstr>
      <vt:lpstr>Unallowable costs</vt:lpstr>
      <vt:lpstr>Application – what is required?</vt:lpstr>
      <vt:lpstr>Application information</vt:lpstr>
      <vt:lpstr>Lessons learned</vt:lpstr>
      <vt:lpstr>resources</vt:lpstr>
      <vt:lpstr>Questions?</vt:lpstr>
    </vt:vector>
  </TitlesOfParts>
  <Company>Kansas Highway Patrol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Jane King [KHP]</dc:creator>
  <cp:lastModifiedBy>Paul Peppers</cp:lastModifiedBy>
  <cp:revision>16</cp:revision>
  <dcterms:created xsi:type="dcterms:W3CDTF">2025-01-31T16:17:47Z</dcterms:created>
  <dcterms:modified xsi:type="dcterms:W3CDTF">2025-10-13T21:13:05Z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0x010100553E1BF99E773B4C9575D2E25E706131</vt:lpwstr>
  </property>
  <property fmtid="{D5CDD505-2E9C-101B-9397-08002B2CF9AE}" pid="3" name="MediaServiceImageTags">
    <vt:lpwstr/>
  </property>
</Properties>
</file>